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A12349-F426-4E1E-B9C0-9CD52C6B853E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FF7DB2-F669-4B20-9060-9F793BEAA8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389073"/>
            <a:ext cx="7406640" cy="1472184"/>
          </a:xfrm>
        </p:spPr>
        <p:txBody>
          <a:bodyPr/>
          <a:lstStyle/>
          <a:p>
            <a:r>
              <a:rPr lang="en-US" dirty="0" smtClean="0"/>
              <a:t>6-5 Trapezoids and Kites</a:t>
            </a:r>
            <a:br>
              <a:rPr lang="en-US" dirty="0" smtClean="0"/>
            </a:br>
            <a:r>
              <a:rPr lang="en-US" dirty="0" smtClean="0"/>
              <a:t>M11.C.1      2.9.11.C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7406640" cy="114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Objectives:</a:t>
            </a:r>
          </a:p>
          <a:p>
            <a:pPr marL="541782" indent="-514350">
              <a:buAutoNum type="arabicParenR"/>
            </a:pPr>
            <a:r>
              <a:rPr lang="en-US" dirty="0" smtClean="0"/>
              <a:t>To verify and use properties of trapezoids and kites.</a:t>
            </a:r>
          </a:p>
          <a:p>
            <a:pPr marL="541782" indent="-514350"/>
            <a:endParaRPr lang="en-US" dirty="0" smtClean="0"/>
          </a:p>
        </p:txBody>
      </p:sp>
      <p:sp>
        <p:nvSpPr>
          <p:cNvPr id="4" name="SMARTInkAnnotation213"/>
          <p:cNvSpPr/>
          <p:nvPr/>
        </p:nvSpPr>
        <p:spPr>
          <a:xfrm>
            <a:off x="-223267" y="3669766"/>
            <a:ext cx="42134" cy="160115"/>
          </a:xfrm>
          <a:custGeom>
            <a:avLst/>
            <a:gdLst/>
            <a:ahLst/>
            <a:cxnLst/>
            <a:rect l="0" t="0" r="0" b="0"/>
            <a:pathLst>
              <a:path w="42134" h="160115">
                <a:moveTo>
                  <a:pt x="42133" y="0"/>
                </a:moveTo>
                <a:lnTo>
                  <a:pt x="37660" y="0"/>
                </a:lnTo>
                <a:lnTo>
                  <a:pt x="35406" y="1873"/>
                </a:lnTo>
                <a:lnTo>
                  <a:pt x="32967" y="4994"/>
                </a:lnTo>
                <a:lnTo>
                  <a:pt x="30405" y="8947"/>
                </a:lnTo>
                <a:lnTo>
                  <a:pt x="27760" y="13456"/>
                </a:lnTo>
                <a:lnTo>
                  <a:pt x="25061" y="18334"/>
                </a:lnTo>
                <a:lnTo>
                  <a:pt x="22325" y="23458"/>
                </a:lnTo>
                <a:lnTo>
                  <a:pt x="19565" y="30621"/>
                </a:lnTo>
                <a:lnTo>
                  <a:pt x="16788" y="39141"/>
                </a:lnTo>
                <a:lnTo>
                  <a:pt x="14001" y="48566"/>
                </a:lnTo>
                <a:lnTo>
                  <a:pt x="11207" y="59531"/>
                </a:lnTo>
                <a:lnTo>
                  <a:pt x="5605" y="84200"/>
                </a:lnTo>
                <a:lnTo>
                  <a:pt x="3737" y="98268"/>
                </a:lnTo>
                <a:lnTo>
                  <a:pt x="2491" y="113266"/>
                </a:lnTo>
                <a:lnTo>
                  <a:pt x="0" y="16011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075053" y="2856427"/>
            <a:ext cx="3816" cy="1"/>
          </a:xfrm>
          <a:custGeom>
            <a:avLst/>
            <a:gdLst/>
            <a:ahLst/>
            <a:cxnLst/>
            <a:rect l="0" t="0" r="0" b="0"/>
            <a:pathLst>
              <a:path w="3816" h="1">
                <a:moveTo>
                  <a:pt x="0" y="0"/>
                </a:moveTo>
                <a:lnTo>
                  <a:pt x="3815" y="0"/>
                </a:lnTo>
                <a:close/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19200"/>
            <a:ext cx="7498080" cy="1143000"/>
          </a:xfrm>
        </p:spPr>
        <p:txBody>
          <a:bodyPr/>
          <a:lstStyle/>
          <a:p>
            <a:r>
              <a:rPr lang="en-US" dirty="0" smtClean="0"/>
              <a:t>Trapezoid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parallel sides are its bases, and the nonparallel sides its legs. Two angles that share a base of a trapezoid are </a:t>
            </a:r>
            <a:r>
              <a:rPr lang="en-US" u="sng" dirty="0" smtClean="0"/>
              <a:t>base angles.</a:t>
            </a:r>
            <a:endParaRPr lang="en-US" u="sng" dirty="0"/>
          </a:p>
        </p:txBody>
      </p:sp>
      <p:sp>
        <p:nvSpPr>
          <p:cNvPr id="4" name="Trapezoid 3"/>
          <p:cNvSpPr/>
          <p:nvPr/>
        </p:nvSpPr>
        <p:spPr>
          <a:xfrm>
            <a:off x="3429000" y="3733800"/>
            <a:ext cx="3429000" cy="17526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447800"/>
            <a:ext cx="7498080" cy="1143000"/>
          </a:xfrm>
        </p:spPr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base angles of an isosceles trapezoid are congruent.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4038600" y="3352800"/>
            <a:ext cx="2438400" cy="1524000"/>
          </a:xfrm>
          <a:prstGeom prst="trapezoid">
            <a:avLst>
              <a:gd name="adj" fmla="val 505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57400"/>
            <a:ext cx="7498080" cy="4800600"/>
          </a:xfrm>
        </p:spPr>
        <p:txBody>
          <a:bodyPr/>
          <a:lstStyle/>
          <a:p>
            <a:r>
              <a:rPr lang="en-US" dirty="0" smtClean="0"/>
              <a:t>XYZW is an isosceles trapezoid</a:t>
            </a:r>
          </a:p>
          <a:p>
            <a:pPr>
              <a:buNone/>
            </a:pPr>
            <a:r>
              <a:rPr lang="en-US" dirty="0" err="1" smtClean="0"/>
              <a:t>m</a:t>
            </a:r>
            <a:r>
              <a:rPr lang="en-US" dirty="0" err="1" smtClean="0">
                <a:latin typeface="Lucida Sans Unicode"/>
                <a:cs typeface="Lucida Sans Unicode"/>
              </a:rPr>
              <a:t>∠X</a:t>
            </a:r>
            <a:r>
              <a:rPr lang="en-US" dirty="0" smtClean="0">
                <a:latin typeface="Lucida Sans Unicode"/>
                <a:cs typeface="Lucida Sans Unicode"/>
              </a:rPr>
              <a:t> = 156°</a:t>
            </a:r>
          </a:p>
          <a:p>
            <a:pPr>
              <a:buNone/>
            </a:pPr>
            <a:r>
              <a:rPr lang="en-US" dirty="0" err="1" smtClean="0">
                <a:latin typeface="Lucida Sans Unicode"/>
                <a:cs typeface="Lucida Sans Unicode"/>
              </a:rPr>
              <a:t>m∠Y</a:t>
            </a:r>
            <a:endParaRPr lang="en-US" dirty="0" smtClean="0">
              <a:latin typeface="Lucida Sans Unicode"/>
              <a:cs typeface="Lucida Sans Unicode"/>
            </a:endParaRPr>
          </a:p>
          <a:p>
            <a:pPr>
              <a:buNone/>
            </a:pPr>
            <a:r>
              <a:rPr lang="en-US" dirty="0" err="1" smtClean="0">
                <a:latin typeface="Lucida Sans Unicode"/>
                <a:cs typeface="Lucida Sans Unicode"/>
              </a:rPr>
              <a:t>m∠Z</a:t>
            </a:r>
            <a:endParaRPr lang="en-US" dirty="0" smtClean="0">
              <a:latin typeface="Lucida Sans Unicode"/>
              <a:cs typeface="Lucida Sans Unicode"/>
            </a:endParaRPr>
          </a:p>
          <a:p>
            <a:pPr>
              <a:buNone/>
            </a:pPr>
            <a:r>
              <a:rPr lang="en-US" dirty="0" err="1" smtClean="0">
                <a:latin typeface="Lucida Sans Unicode"/>
                <a:cs typeface="Lucida Sans Unicode"/>
              </a:rPr>
              <a:t>m∠W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4114800" y="3048000"/>
            <a:ext cx="4343400" cy="16764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90600"/>
            <a:ext cx="7498080" cy="1143000"/>
          </a:xfrm>
        </p:spPr>
        <p:txBody>
          <a:bodyPr/>
          <a:lstStyle/>
          <a:p>
            <a:r>
              <a:rPr lang="en-US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diagonals of an isosceles trapezoid are congruent.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diagonals of a kite are perpendicular.</a:t>
            </a:r>
            <a:endParaRPr lang="en-US" dirty="0"/>
          </a:p>
        </p:txBody>
      </p:sp>
      <p:sp>
        <p:nvSpPr>
          <p:cNvPr id="5" name="Trapezoid 4"/>
          <p:cNvSpPr/>
          <p:nvPr/>
        </p:nvSpPr>
        <p:spPr>
          <a:xfrm>
            <a:off x="2133600" y="3868848"/>
            <a:ext cx="1905000" cy="1752600"/>
          </a:xfrm>
          <a:prstGeom prst="trapezoid">
            <a:avLst>
              <a:gd name="adj" fmla="val 33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amond 5"/>
          <p:cNvSpPr/>
          <p:nvPr/>
        </p:nvSpPr>
        <p:spPr>
          <a:xfrm>
            <a:off x="6705600" y="3449748"/>
            <a:ext cx="1600200" cy="25908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143000"/>
            <a:ext cx="749808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Isosceles </a:t>
            </a:r>
            <a:r>
              <a:rPr lang="en-US" dirty="0" smtClean="0"/>
              <a:t>trapezoid ABCD has diagonal AC and BD. </a:t>
            </a:r>
            <a:r>
              <a:rPr lang="en-US" dirty="0"/>
              <a:t> </a:t>
            </a:r>
            <a:r>
              <a:rPr lang="en-US" dirty="0" smtClean="0"/>
              <a:t>AC = x + 5 and BD = 2x – 13. </a:t>
            </a:r>
          </a:p>
          <a:p>
            <a:pPr marL="82296" indent="0">
              <a:buNone/>
            </a:pPr>
            <a:r>
              <a:rPr lang="en-US" dirty="0" smtClean="0"/>
              <a:t>Find x.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3810000" y="3429000"/>
            <a:ext cx="3048000" cy="18288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668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7498080" cy="4800600"/>
          </a:xfrm>
        </p:spPr>
        <p:txBody>
          <a:bodyPr/>
          <a:lstStyle/>
          <a:p>
            <a:r>
              <a:rPr lang="en-US" dirty="0" smtClean="0"/>
              <a:t>Find m</a:t>
            </a:r>
            <a:r>
              <a:rPr lang="en-US" dirty="0" smtClean="0">
                <a:latin typeface="Lucida Sans Unicode"/>
                <a:cs typeface="Lucida Sans Unicode"/>
              </a:rPr>
              <a:t>∠1, m∠2 and m∠3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3810000" y="3124200"/>
            <a:ext cx="1447800" cy="25908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1"/>
            <a:endCxn id="4" idx="3"/>
          </p:cNvCxnSpPr>
          <p:nvPr/>
        </p:nvCxnSpPr>
        <p:spPr>
          <a:xfrm rot="10800000" flipH="1">
            <a:off x="3810000" y="441960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 flipV="1">
            <a:off x="3181350" y="4438650"/>
            <a:ext cx="2667000" cy="38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49"/>
          <p:cNvSpPr/>
          <p:nvPr/>
        </p:nvSpPr>
        <p:spPr>
          <a:xfrm>
            <a:off x="2018209" y="1377601"/>
            <a:ext cx="2498" cy="1"/>
          </a:xfrm>
          <a:custGeom>
            <a:avLst/>
            <a:gdLst/>
            <a:ahLst/>
            <a:cxnLst/>
            <a:rect l="0" t="0" r="0" b="0"/>
            <a:pathLst>
              <a:path w="2498" h="1">
                <a:moveTo>
                  <a:pt x="0" y="0"/>
                </a:moveTo>
                <a:lnTo>
                  <a:pt x="2497" y="0"/>
                </a:lnTo>
                <a:close/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018209" y="1377601"/>
            <a:ext cx="2498" cy="1"/>
          </a:xfrm>
          <a:custGeom>
            <a:avLst/>
            <a:gdLst/>
            <a:ahLst/>
            <a:cxnLst/>
            <a:rect l="0" t="0" r="0" b="0"/>
            <a:pathLst>
              <a:path w="2498" h="1">
                <a:moveTo>
                  <a:pt x="0" y="0"/>
                </a:moveTo>
                <a:lnTo>
                  <a:pt x="2497" y="0"/>
                </a:lnTo>
                <a:close/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</a:p>
          <a:p>
            <a:r>
              <a:rPr lang="en-US" dirty="0" smtClean="0"/>
              <a:t>Page 322 #1-6, 8-16, 20-25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37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483</TotalTime>
  <Words>142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6-5 Trapezoids and Kites M11.C.1      2.9.11.C</vt:lpstr>
      <vt:lpstr>Trapezoid Properties</vt:lpstr>
      <vt:lpstr>Theorem</vt:lpstr>
      <vt:lpstr>Example</vt:lpstr>
      <vt:lpstr>Theorems</vt:lpstr>
      <vt:lpstr>Example</vt:lpstr>
      <vt:lpstr>Example</vt:lpstr>
      <vt:lpstr>PowerPoint Presentation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6-5 Trapezoids and Kites M11.C.1      2.9.11.C</dc:title>
  <dc:creator>User</dc:creator>
  <cp:lastModifiedBy>User</cp:lastModifiedBy>
  <cp:revision>20</cp:revision>
  <dcterms:created xsi:type="dcterms:W3CDTF">2011-03-24T12:34:52Z</dcterms:created>
  <dcterms:modified xsi:type="dcterms:W3CDTF">2014-04-16T16:53:16Z</dcterms:modified>
</cp:coreProperties>
</file>